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07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432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62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73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34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575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484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906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47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794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686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CBAFE7-C26D-458A-B56C-065BEF869D87}" type="datetimeFigureOut">
              <a:rPr lang="nl-NL" smtClean="0"/>
              <a:t>11-8-2022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AB7ADD-35E1-4CF5-B7E7-6529F1876BE4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22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raar24.nl/70155/spelenderwijs-getalbegrip-peilen-bij-kleuters/" TargetMode="External"/><Relationship Id="rId2" Type="http://schemas.openxmlformats.org/officeDocument/2006/relationships/hyperlink" Target="https://www.youtube.com/watch?v=taQXylaEoy8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tv.nl/video/meten-is-weten-een-huis-voor-flip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C11E9DAC-5C76-49BD-BA72-3AA9D591D0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283"/>
          <a:stretch/>
        </p:blipFill>
        <p:spPr>
          <a:xfrm>
            <a:off x="20" y="1302606"/>
            <a:ext cx="4413566" cy="4252313"/>
          </a:xfrm>
          <a:custGeom>
            <a:avLst/>
            <a:gdLst/>
            <a:ahLst/>
            <a:cxnLst/>
            <a:rect l="l" t="t" r="r" b="b"/>
            <a:pathLst>
              <a:path w="4413586" h="4252313">
                <a:moveTo>
                  <a:pt x="0" y="0"/>
                </a:moveTo>
                <a:lnTo>
                  <a:pt x="2062856" y="0"/>
                </a:lnTo>
                <a:lnTo>
                  <a:pt x="2063084" y="493"/>
                </a:lnTo>
                <a:lnTo>
                  <a:pt x="2450944" y="493"/>
                </a:lnTo>
                <a:lnTo>
                  <a:pt x="4413586" y="4252313"/>
                </a:lnTo>
                <a:lnTo>
                  <a:pt x="388087" y="4252313"/>
                </a:lnTo>
                <a:lnTo>
                  <a:pt x="388087" y="4251820"/>
                </a:lnTo>
                <a:lnTo>
                  <a:pt x="0" y="4251820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91381E2-183A-444C-B40B-27375EAFF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8589" y="1828800"/>
            <a:ext cx="6378259" cy="2027941"/>
          </a:xfrm>
        </p:spPr>
        <p:txBody>
          <a:bodyPr>
            <a:normAutofit fontScale="90000"/>
          </a:bodyPr>
          <a:lstStyle/>
          <a:p>
            <a:pPr algn="l"/>
            <a:r>
              <a:rPr lang="nl-NL">
                <a:solidFill>
                  <a:srgbClr val="FFFFFF"/>
                </a:solidFill>
              </a:rPr>
              <a:t>Rekenen les 2 VVE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80A86C5-2B3B-4D42-B9F5-45F56A386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26912" y="3863697"/>
            <a:ext cx="6029936" cy="91111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l-NL" sz="2000">
                <a:solidFill>
                  <a:srgbClr val="FFFFFF"/>
                </a:solidFill>
              </a:rPr>
              <a:t>Wat moeten de kinderen eigenlijk precies leren </a:t>
            </a:r>
          </a:p>
          <a:p>
            <a:pPr algn="l"/>
            <a:r>
              <a:rPr lang="nl-NL" sz="2000">
                <a:solidFill>
                  <a:srgbClr val="FFFFFF"/>
                </a:solidFill>
              </a:rPr>
              <a:t>op het gebied van rekenen?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6CC88F09-9562-44C0-83EE-764E3D217DB5}"/>
              </a:ext>
            </a:extLst>
          </p:cNvPr>
          <p:cNvSpPr/>
          <p:nvPr/>
        </p:nvSpPr>
        <p:spPr>
          <a:xfrm>
            <a:off x="4514545" y="1305728"/>
            <a:ext cx="43564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Rekenen les 2 </a:t>
            </a: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45826C8-2135-4133-870F-1D2A04904DE0}"/>
              </a:ext>
            </a:extLst>
          </p:cNvPr>
          <p:cNvSpPr txBox="1"/>
          <p:nvPr/>
        </p:nvSpPr>
        <p:spPr>
          <a:xfrm>
            <a:off x="4721596" y="2381105"/>
            <a:ext cx="62319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VVE periode 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Wat leer je de kinderen als het om rekenvaardigheid gaat?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Weet jij steeds wat ‘</a:t>
            </a:r>
            <a:r>
              <a:rPr lang="nl-NL" sz="2400" dirty="0" err="1"/>
              <a:t>the</a:t>
            </a:r>
            <a:r>
              <a:rPr lang="nl-NL" sz="2400" dirty="0"/>
              <a:t> next step’ is?</a:t>
            </a:r>
          </a:p>
        </p:txBody>
      </p:sp>
    </p:spTree>
    <p:extLst>
      <p:ext uri="{BB962C8B-B14F-4D97-AF65-F5344CB8AC3E}">
        <p14:creationId xmlns:p14="http://schemas.microsoft.com/office/powerpoint/2010/main" val="314008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4C3C015-9293-4A2B-AA45-D8F8EBA1046D}"/>
              </a:ext>
            </a:extLst>
          </p:cNvPr>
          <p:cNvSpPr/>
          <p:nvPr/>
        </p:nvSpPr>
        <p:spPr>
          <a:xfrm>
            <a:off x="3450300" y="589895"/>
            <a:ext cx="47523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Rekendomeinen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D27D2A9-BF3A-4029-8C73-BAEED01455E3}"/>
              </a:ext>
            </a:extLst>
          </p:cNvPr>
          <p:cNvSpPr txBox="1"/>
          <p:nvPr/>
        </p:nvSpPr>
        <p:spPr>
          <a:xfrm>
            <a:off x="1001027" y="2127183"/>
            <a:ext cx="98367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Wat kinderen moeten leren is vastgelegd in de Kerndoelen voor het PO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Het SLO heeft leerlijnen voor het jonge kind ontwikkeld. In </a:t>
            </a:r>
            <a:r>
              <a:rPr lang="nl-NL" sz="2400" dirty="0" err="1"/>
              <a:t>Parnassys</a:t>
            </a:r>
            <a:r>
              <a:rPr lang="nl-NL" sz="2400" dirty="0"/>
              <a:t> en in </a:t>
            </a:r>
          </a:p>
          <a:p>
            <a:r>
              <a:rPr lang="nl-NL" sz="2400" dirty="0"/>
              <a:t>     VVE methodes worden deze als basis gebruikt.</a:t>
            </a:r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CBF8F9E3-6C0B-4AAF-8E78-5D1A717C98F5}"/>
              </a:ext>
            </a:extLst>
          </p:cNvPr>
          <p:cNvSpPr/>
          <p:nvPr/>
        </p:nvSpPr>
        <p:spPr>
          <a:xfrm>
            <a:off x="2154457" y="3763477"/>
            <a:ext cx="7344076" cy="20790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B2C3E11-5FF0-463E-812B-5C5411C88134}"/>
              </a:ext>
            </a:extLst>
          </p:cNvPr>
          <p:cNvSpPr txBox="1"/>
          <p:nvPr/>
        </p:nvSpPr>
        <p:spPr>
          <a:xfrm>
            <a:off x="2889994" y="3833509"/>
            <a:ext cx="64120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FF00"/>
                </a:solidFill>
              </a:rPr>
              <a:t>Domeinen:</a:t>
            </a:r>
          </a:p>
          <a:p>
            <a:pPr marL="342900" indent="-342900">
              <a:buAutoNum type="arabicPeriod"/>
            </a:pPr>
            <a:r>
              <a:rPr lang="nl-NL" sz="2400" dirty="0">
                <a:solidFill>
                  <a:srgbClr val="FFFF00"/>
                </a:solidFill>
              </a:rPr>
              <a:t>Aantallen: getalbegrip en tellen</a:t>
            </a:r>
          </a:p>
          <a:p>
            <a:pPr marL="342900" indent="-342900">
              <a:buAutoNum type="arabicPeriod"/>
            </a:pPr>
            <a:r>
              <a:rPr lang="nl-NL" sz="2400" dirty="0">
                <a:solidFill>
                  <a:srgbClr val="FFFF00"/>
                </a:solidFill>
              </a:rPr>
              <a:t>Meten</a:t>
            </a:r>
          </a:p>
          <a:p>
            <a:pPr marL="342900" indent="-342900">
              <a:buAutoNum type="arabicPeriod"/>
            </a:pPr>
            <a:r>
              <a:rPr lang="nl-NL" sz="2400" dirty="0">
                <a:solidFill>
                  <a:srgbClr val="FFFF00"/>
                </a:solidFill>
              </a:rPr>
              <a:t>Meetkunde: oriënteren, construeren, opereren</a:t>
            </a:r>
          </a:p>
          <a:p>
            <a:pPr marL="342900" indent="-342900">
              <a:buAutoNum type="arabicPeriod"/>
            </a:pPr>
            <a:r>
              <a:rPr lang="nl-NL" sz="2400" dirty="0">
                <a:solidFill>
                  <a:srgbClr val="FFFF00"/>
                </a:solidFill>
              </a:rPr>
              <a:t>(Grafische presentaties: grafieken)</a:t>
            </a:r>
          </a:p>
        </p:txBody>
      </p:sp>
    </p:spTree>
    <p:extLst>
      <p:ext uri="{BB962C8B-B14F-4D97-AF65-F5344CB8AC3E}">
        <p14:creationId xmlns:p14="http://schemas.microsoft.com/office/powerpoint/2010/main" val="18434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44F56FB-E050-46D3-9018-8C921C0C2763}"/>
              </a:ext>
            </a:extLst>
          </p:cNvPr>
          <p:cNvSpPr/>
          <p:nvPr/>
        </p:nvSpPr>
        <p:spPr>
          <a:xfrm>
            <a:off x="2707285" y="541768"/>
            <a:ext cx="6777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Getalbegrip en tellen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68EA30A-65DA-423F-BBE1-7F06EBE2714B}"/>
              </a:ext>
            </a:extLst>
          </p:cNvPr>
          <p:cNvSpPr txBox="1"/>
          <p:nvPr/>
        </p:nvSpPr>
        <p:spPr>
          <a:xfrm>
            <a:off x="1241659" y="2271562"/>
            <a:ext cx="103008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Van opzeggen van een </a:t>
            </a:r>
            <a:r>
              <a:rPr lang="nl-NL" dirty="0" err="1"/>
              <a:t>telrij</a:t>
            </a:r>
            <a:r>
              <a:rPr lang="nl-NL" dirty="0"/>
              <a:t> (als versje) naar </a:t>
            </a:r>
            <a:r>
              <a:rPr lang="nl-NL" b="1" dirty="0"/>
              <a:t>synchroon tellen </a:t>
            </a:r>
            <a:r>
              <a:rPr lang="nl-NL" dirty="0"/>
              <a:t>waarbij een kind begrijpt dat bij</a:t>
            </a:r>
          </a:p>
          <a:p>
            <a:r>
              <a:rPr lang="nl-NL" dirty="0"/>
              <a:t>      een getal ook een vaste hoeveelheid hoort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Besef van hoeveelheden. Van elke keer de hele hoeveelheid tellen, naar begrijpen dat je ook verder</a:t>
            </a:r>
          </a:p>
          <a:p>
            <a:r>
              <a:rPr lang="nl-NL" dirty="0"/>
              <a:t>     kunt tellen. Een kind weet dan dat 6 olifanten een vaste hoeveelheid is, en je verder kunt tellen vanaf 7,</a:t>
            </a:r>
          </a:p>
          <a:p>
            <a:r>
              <a:rPr lang="nl-NL" dirty="0"/>
              <a:t>     of in sprongen tellen van 2 of 5 of 10 (</a:t>
            </a:r>
            <a:r>
              <a:rPr lang="nl-NL" b="1" dirty="0"/>
              <a:t>verkort tellen</a:t>
            </a:r>
            <a:r>
              <a:rPr lang="nl-NL" dirty="0"/>
              <a:t>)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Steeds verder uitbreiden van besef van getallen: Jij bent nummer 3 in de rij, je kunt 10 jaar oud zijn, gaan</a:t>
            </a:r>
          </a:p>
          <a:p>
            <a:r>
              <a:rPr lang="nl-NL" dirty="0"/>
              <a:t>     vergelijken van hoeveelheden en inzien dat het een meer is dan het ander….etc.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D3171ED-7CCA-4CBF-8935-9C2ADB31A6E5}"/>
              </a:ext>
            </a:extLst>
          </p:cNvPr>
          <p:cNvSpPr txBox="1"/>
          <p:nvPr/>
        </p:nvSpPr>
        <p:spPr>
          <a:xfrm>
            <a:off x="3655194" y="1683664"/>
            <a:ext cx="60976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https://www.youtube.com/watch?v=taQXylaEoy8</a:t>
            </a:r>
            <a:endParaRPr lang="nl-NL" dirty="0"/>
          </a:p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0A11EDC-A4A4-452B-8BFE-EC470ADCC604}"/>
              </a:ext>
            </a:extLst>
          </p:cNvPr>
          <p:cNvSpPr txBox="1"/>
          <p:nvPr/>
        </p:nvSpPr>
        <p:spPr>
          <a:xfrm>
            <a:off x="3309642" y="4956291"/>
            <a:ext cx="60976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3"/>
              </a:rPr>
              <a:t>https://www.leraar24.nl/70155/spelenderwijs-getalbegrip-peilen-bij-kleuters/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414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DB4AE00-BBD7-45CD-A7A5-E18B7354D8E7}"/>
              </a:ext>
            </a:extLst>
          </p:cNvPr>
          <p:cNvSpPr/>
          <p:nvPr/>
        </p:nvSpPr>
        <p:spPr>
          <a:xfrm>
            <a:off x="4257611" y="426265"/>
            <a:ext cx="27335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Meten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3787432-D139-401A-ABE6-F68C239DDE81}"/>
              </a:ext>
            </a:extLst>
          </p:cNvPr>
          <p:cNvSpPr txBox="1"/>
          <p:nvPr/>
        </p:nvSpPr>
        <p:spPr>
          <a:xfrm>
            <a:off x="1443789" y="1915427"/>
            <a:ext cx="853175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Leren meten begint met vergelijken. Kinderen vergelijken al snel uit zichzelf!</a:t>
            </a:r>
          </a:p>
          <a:p>
            <a:endParaRPr lang="nl-NL" dirty="0"/>
          </a:p>
          <a:p>
            <a:r>
              <a:rPr lang="nl-NL" dirty="0"/>
              <a:t>Naast vergelijken is leren ordenen nodig om te leren meten: op volgorde leggen</a:t>
            </a:r>
          </a:p>
          <a:p>
            <a:endParaRPr lang="nl-NL" dirty="0"/>
          </a:p>
          <a:p>
            <a:r>
              <a:rPr lang="nl-NL" dirty="0"/>
              <a:t>Begripsvorming: groot/groter/grootst,  evenveel/minder/meer,  kort/korter/kortst etc.</a:t>
            </a:r>
          </a:p>
          <a:p>
            <a:endParaRPr lang="nl-NL" dirty="0"/>
          </a:p>
          <a:p>
            <a:r>
              <a:rPr lang="nl-NL" dirty="0"/>
              <a:t>Daarna kan je gaan meten met een lint. Kinderen vinden het heel leuk om eens iets</a:t>
            </a:r>
          </a:p>
          <a:p>
            <a:r>
              <a:rPr lang="nl-NL" dirty="0"/>
              <a:t>Uit te meten hoe groot het in het echt is (</a:t>
            </a:r>
            <a:r>
              <a:rPr lang="nl-NL" dirty="0" err="1"/>
              <a:t>mbv</a:t>
            </a:r>
            <a:r>
              <a:rPr lang="nl-NL" dirty="0"/>
              <a:t> een meetlint): teken bijv. eens op de stoep</a:t>
            </a:r>
          </a:p>
          <a:p>
            <a:r>
              <a:rPr lang="nl-NL" dirty="0"/>
              <a:t>Hoe groot een walvishaai is!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2AEF080-0327-45EE-86E1-A348DB8ACCFE}"/>
              </a:ext>
            </a:extLst>
          </p:cNvPr>
          <p:cNvSpPr txBox="1"/>
          <p:nvPr/>
        </p:nvSpPr>
        <p:spPr>
          <a:xfrm>
            <a:off x="3047198" y="5066582"/>
            <a:ext cx="60976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https://schooltv.nl/video/meten-is-weten-een-huis-voor-flip/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8766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976EBB0-60B4-4F42-A5D9-AF68E5D7FA0E}"/>
              </a:ext>
            </a:extLst>
          </p:cNvPr>
          <p:cNvSpPr/>
          <p:nvPr/>
        </p:nvSpPr>
        <p:spPr>
          <a:xfrm>
            <a:off x="3622739" y="618771"/>
            <a:ext cx="41187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Meetkunde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D6CE906-E378-45DC-B978-119128C0BB33}"/>
              </a:ext>
            </a:extLst>
          </p:cNvPr>
          <p:cNvSpPr txBox="1"/>
          <p:nvPr/>
        </p:nvSpPr>
        <p:spPr>
          <a:xfrm>
            <a:off x="1347537" y="2136808"/>
            <a:ext cx="1060982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Oriënteren:</a:t>
            </a:r>
          </a:p>
          <a:p>
            <a:pPr marL="285750" indent="-285750">
              <a:buFontTx/>
              <a:buChar char="-"/>
            </a:pPr>
            <a:r>
              <a:rPr lang="nl-NL" dirty="0"/>
              <a:t>begrippen leren voor richting en plaats bepalen in de ruimte: dichtbij, links/rechts, eerste/laatste, tegenover</a:t>
            </a:r>
          </a:p>
          <a:p>
            <a:pPr marL="285750" indent="-285750">
              <a:buFontTx/>
              <a:buChar char="-"/>
            </a:pPr>
            <a:r>
              <a:rPr lang="nl-NL" dirty="0"/>
              <a:t>Begrippen leren voor beweging: doorlopen, door de bocht, omdraaien, vergroten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dirty="0"/>
              <a:t>Construeren:</a:t>
            </a:r>
          </a:p>
          <a:p>
            <a:pPr marL="285750" indent="-285750">
              <a:buFontTx/>
              <a:buChar char="-"/>
            </a:pPr>
            <a:r>
              <a:rPr lang="nl-NL" dirty="0"/>
              <a:t>Zelf ruimtelijke voorwerpen maken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dirty="0"/>
              <a:t>Opereren:</a:t>
            </a:r>
          </a:p>
          <a:p>
            <a:pPr marL="285750" indent="-285750">
              <a:buFontTx/>
              <a:buChar char="-"/>
            </a:pPr>
            <a:r>
              <a:rPr lang="nl-NL" dirty="0"/>
              <a:t>Spelen met vormen en figuren, bijv. met spiegels, schaduwen.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dirty="0"/>
              <a:t>Grafische voorstelling</a:t>
            </a:r>
          </a:p>
          <a:p>
            <a:r>
              <a:rPr lang="nl-NL" dirty="0"/>
              <a:t>- bijv. een plattegrond (van boven kijken hoe het eruit ziet)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413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46CADCC-04F3-4966-B3D4-E9000A49C468}"/>
              </a:ext>
            </a:extLst>
          </p:cNvPr>
          <p:cNvSpPr txBox="1"/>
          <p:nvPr/>
        </p:nvSpPr>
        <p:spPr>
          <a:xfrm>
            <a:off x="7613584" y="639097"/>
            <a:ext cx="3929488" cy="36860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Maak </a:t>
            </a:r>
            <a:r>
              <a:rPr lang="en-US" sz="46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opdracht</a:t>
            </a:r>
            <a:r>
              <a:rPr lang="en-US" sz="46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3 in je </a:t>
            </a:r>
            <a:r>
              <a:rPr lang="en-US" sz="46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rekenportfolio</a:t>
            </a:r>
            <a:r>
              <a:rPr lang="en-US" sz="46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46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zie</a:t>
            </a:r>
            <a:r>
              <a:rPr lang="en-US" sz="46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6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wikiwijs</a:t>
            </a:r>
            <a:endParaRPr lang="en-US" sz="4600" spc="-5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42F2CFE-7A49-4076-8E58-792EB24CF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025" y="640081"/>
            <a:ext cx="5650164" cy="50541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7035442"/>
      </p:ext>
    </p:extLst>
  </p:cSld>
  <p:clrMapOvr>
    <a:masterClrMapping/>
  </p:clrMapOvr>
</p:sld>
</file>

<file path=ppt/theme/theme1.xml><?xml version="1.0" encoding="utf-8"?>
<a:theme xmlns:a="http://schemas.openxmlformats.org/drawingml/2006/main" name="Terugblik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156</TotalTime>
  <Words>450</Words>
  <Application>Microsoft Office PowerPoint</Application>
  <PresentationFormat>Breedbeeld</PresentationFormat>
  <Paragraphs>53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Terugblik</vt:lpstr>
      <vt:lpstr>Rekenen les 2 VVE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 les 2 VVE</dc:title>
  <dc:creator>Laura Beeftink</dc:creator>
  <cp:lastModifiedBy>Laura Beeftink</cp:lastModifiedBy>
  <cp:revision>7</cp:revision>
  <dcterms:created xsi:type="dcterms:W3CDTF">2022-08-11T09:10:32Z</dcterms:created>
  <dcterms:modified xsi:type="dcterms:W3CDTF">2022-08-11T11:46:54Z</dcterms:modified>
</cp:coreProperties>
</file>